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60" r:id="rId4"/>
    <p:sldId id="261" r:id="rId5"/>
    <p:sldId id="259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2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6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405A-ABB6-4C11-B09D-9F5B67D54D7F}" type="datetimeFigureOut">
              <a:rPr lang="zh-CN" altLang="en-US" smtClean="0"/>
              <a:pPr/>
              <a:t>2020/12/21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34B3E-BB99-4697-A5AD-92036F6556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785786" y="4071942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请用手机微信扫一扫以上二维码，参与课堂教学满意度问卷调查，并转发给班上其他同学，谢谢大家！</a:t>
            </a:r>
            <a:endParaRPr lang="zh-CN" altLang="en-US" sz="2800" dirty="0">
              <a:solidFill>
                <a:srgbClr val="FFC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928670"/>
            <a:ext cx="3000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Users\Administrator.PC-20160831FJLU\AppData\Roaming\Tencent\Users\42876369\QQ\WinTemp\RichOle\V6DI{7SJ7]$%6~J0R3SVJ(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96752"/>
            <a:ext cx="712871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1835696" y="404664"/>
            <a:ext cx="3614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逐项选择评价课程</a:t>
            </a:r>
            <a:endParaRPr lang="zh-CN" alt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C:\Users\Administrator.PC-20160831FJLU\AppData\Roaming\Tencent\Users\42876369\QQ\WinTemp\RichOle\60L}ASFZEA{O3MUYCC[QHN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5819" y="1412777"/>
            <a:ext cx="659236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1763688" y="476672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sz="2800" b="1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、客观评价，根据评价内容选择恰当选项</a:t>
            </a:r>
            <a:endParaRPr lang="zh-CN" altLang="en-US" sz="2800" b="1" dirty="0">
              <a:solidFill>
                <a:srgbClr val="FFC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83568" y="1196752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、每完成一门课程的教学评价要先保存。（系统设置不能对每门课程教学全部评一个等级，比如全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或全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等）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、主观评价。建议从课堂教学的收获与期望之处写主观评价，提出宝贵意见或建议。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、提交。所有课程评价完成方能提交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否则评价无效。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1691680" y="620688"/>
            <a:ext cx="3434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C000"/>
                </a:solidFill>
                <a:ea typeface="黑体" pitchFamily="49" charset="-122"/>
              </a:rPr>
              <a:t>四、评教要求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7224" y="1500174"/>
            <a:ext cx="7459192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、坚持客观公正评教。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、坚持独立评教，不受外界干扰和暗示。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、坚持做有效的评教。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800" b="1" dirty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、及时完成评教，以免影响选课和成绩查询。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评教时间：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2020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12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21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日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—2021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日</a:t>
            </a:r>
          </a:p>
          <a:p>
            <a:pPr>
              <a:lnSpc>
                <a:spcPct val="90000"/>
              </a:lnSpc>
            </a:pPr>
            <a:endParaRPr lang="en-US" altLang="zh-CN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 </a:t>
            </a:r>
            <a:endParaRPr lang="zh-CN" alt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1691680" y="620688"/>
            <a:ext cx="3434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C000"/>
                </a:solidFill>
                <a:ea typeface="黑体" pitchFamily="49" charset="-122"/>
              </a:rPr>
              <a:t>五、注意事项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7584" y="980728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、采用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IE8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以上版本或</a:t>
            </a: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360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完整版浏览器登录综合教务系统。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、如遗忘登陆密码，可持学生证到所在学院学工组或教务办公室办理登陆密码重置。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、学生网上评教采取实名登陆（验证评教信息），匿名评价。</a:t>
            </a:r>
            <a:endParaRPr lang="en-US" altLang="zh-CN" sz="28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、对评教指标体系或评教其他工作有好的意见或建议，请联系教务处教学质量管理科。</a:t>
            </a:r>
          </a:p>
          <a:p>
            <a:pPr>
              <a:lnSpc>
                <a:spcPct val="90000"/>
              </a:lnSpc>
            </a:pP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办公地点：文渊馆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228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，电话：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84638337</a:t>
            </a:r>
            <a:endParaRPr lang="zh-CN" altLang="en-US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1691680" y="620688"/>
            <a:ext cx="3434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7624" y="3143248"/>
            <a:ext cx="6599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60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谢谢！</a:t>
            </a:r>
            <a:endParaRPr lang="zh-CN" altLang="en-US" sz="6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547664" y="1628800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2020</a:t>
            </a:r>
            <a:r>
              <a:rPr lang="zh-CN" altLang="en-US" sz="4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年秋季学期</a:t>
            </a:r>
            <a:br>
              <a:rPr lang="zh-CN" altLang="en-US" sz="4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4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学生网上评教工作培训</a:t>
            </a:r>
            <a:r>
              <a:rPr lang="zh-CN" altLang="en-US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/>
            </a:r>
            <a:br>
              <a:rPr lang="zh-CN" altLang="en-US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</a:b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7488" y="4071942"/>
            <a:ext cx="3531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zh-CN" altLang="en-US" sz="2400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教务处教学质量管理科</a:t>
            </a:r>
            <a:endParaRPr lang="en-US" altLang="zh-CN" sz="2400" dirty="0" smtClean="0">
              <a:solidFill>
                <a:srgbClr val="FFC00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en-US" altLang="zh-CN" sz="2400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2020</a:t>
            </a:r>
            <a:r>
              <a:rPr lang="zh-CN" altLang="en-US" sz="2400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年</a:t>
            </a:r>
            <a:r>
              <a:rPr lang="en-US" altLang="zh-CN" sz="2400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12</a:t>
            </a:r>
            <a:r>
              <a:rPr lang="zh-CN" altLang="en-US" sz="2400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altLang="zh-CN" sz="2400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21</a:t>
            </a:r>
            <a:r>
              <a:rPr lang="zh-CN" altLang="en-US" sz="2400" dirty="0" smtClean="0">
                <a:solidFill>
                  <a:srgbClr val="FFC000"/>
                </a:solidFill>
                <a:latin typeface="华文楷体" pitchFamily="2" charset="-122"/>
                <a:ea typeface="华文楷体" pitchFamily="2" charset="-122"/>
              </a:rPr>
              <a:t>日</a:t>
            </a:r>
            <a:endParaRPr lang="zh-CN" altLang="en-US" sz="2400" dirty="0">
              <a:solidFill>
                <a:srgbClr val="FFC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214414" y="1000108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一、学生评教的目的意义</a:t>
            </a:r>
          </a:p>
          <a:p>
            <a:pPr algn="ctr">
              <a:lnSpc>
                <a:spcPct val="80000"/>
              </a:lnSpc>
            </a:pPr>
            <a:endParaRPr lang="zh-CN" altLang="en-US" sz="4000" b="1" dirty="0" smtClean="0">
              <a:solidFill>
                <a:srgbClr val="FFC000"/>
              </a:solidFill>
              <a:ea typeface="楷体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二、学生评教的</a:t>
            </a: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内容</a:t>
            </a:r>
            <a:endParaRPr lang="en-US" altLang="zh-CN" sz="4000" b="1" dirty="0" smtClean="0">
              <a:solidFill>
                <a:srgbClr val="FFC000"/>
              </a:solidFill>
              <a:ea typeface="楷体" pitchFamily="49" charset="-122"/>
            </a:endParaRPr>
          </a:p>
          <a:p>
            <a:pPr>
              <a:lnSpc>
                <a:spcPct val="80000"/>
              </a:lnSpc>
            </a:pPr>
            <a:endParaRPr lang="en-US" altLang="zh-CN" sz="4000" b="1" dirty="0" smtClean="0">
              <a:solidFill>
                <a:srgbClr val="FFC000"/>
              </a:solidFill>
              <a:ea typeface="楷体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三、学生评教</a:t>
            </a: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的流程</a:t>
            </a:r>
            <a:endParaRPr lang="zh-CN" altLang="en-US" sz="4000" b="1" dirty="0" smtClean="0">
              <a:solidFill>
                <a:srgbClr val="FFC000"/>
              </a:solidFill>
              <a:ea typeface="楷体" pitchFamily="49" charset="-122"/>
            </a:endParaRPr>
          </a:p>
          <a:p>
            <a:pPr algn="ctr">
              <a:lnSpc>
                <a:spcPct val="80000"/>
              </a:lnSpc>
            </a:pPr>
            <a:endParaRPr lang="zh-CN" altLang="en-US" sz="4000" b="1" dirty="0" smtClean="0">
              <a:solidFill>
                <a:srgbClr val="FFC000"/>
              </a:solidFill>
              <a:ea typeface="楷体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四、</a:t>
            </a: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学生评教的要求</a:t>
            </a:r>
          </a:p>
          <a:p>
            <a:pPr>
              <a:lnSpc>
                <a:spcPct val="80000"/>
              </a:lnSpc>
            </a:pPr>
            <a:endParaRPr lang="zh-CN" altLang="en-US" sz="4000" b="1" dirty="0" smtClean="0">
              <a:solidFill>
                <a:srgbClr val="FFC000"/>
              </a:solidFill>
              <a:ea typeface="楷体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五、</a:t>
            </a:r>
            <a:r>
              <a:rPr lang="zh-CN" altLang="en-US" sz="4000" b="1" dirty="0" smtClean="0">
                <a:solidFill>
                  <a:srgbClr val="FFC000"/>
                </a:solidFill>
                <a:ea typeface="楷体" pitchFamily="49" charset="-122"/>
              </a:rPr>
              <a:t>注意事项</a:t>
            </a:r>
            <a:endParaRPr lang="zh-CN" alt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755576" y="548680"/>
            <a:ext cx="806489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200" b="1" dirty="0" smtClean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rPr>
              <a:t>一、学生评教目的意义 </a:t>
            </a:r>
            <a:endParaRPr lang="en-US" altLang="zh-CN" sz="3200" b="1" dirty="0" smtClean="0">
              <a:solidFill>
                <a:srgbClr val="FFC000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itchFamily="49" charset="-122"/>
                <a:ea typeface="黑体" pitchFamily="49" charset="-122"/>
              </a:rPr>
              <a:t>  </a:t>
            </a:r>
            <a:endParaRPr lang="en-US" altLang="zh-CN" sz="20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  学生评教是学生参与学校教学管理的重要途径，也是师生沟通的有效平台。</a:t>
            </a:r>
          </a:p>
          <a:p>
            <a:pPr algn="just"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  学生参与了教学的全过程，对课堂教学情况最了解，积极参与网上评教，客观、认真地对课堂教学情况进行评价，对教学情况进行有效地反馈，有利于学校和教师了解学生的学习需求，为学生提供更好的教学条件，帮助教师改进教学，促进学校教学质量的稳步提高。 </a:t>
            </a:r>
            <a:r>
              <a:rPr lang="zh-CN" altLang="en-US" sz="3200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611560" y="548681"/>
            <a:ext cx="777686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dirty="0" smtClean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rPr>
              <a:t>二、评教内容</a:t>
            </a:r>
            <a:endParaRPr lang="en-US" altLang="zh-CN" sz="3200" dirty="0" smtClean="0">
              <a:solidFill>
                <a:srgbClr val="FFC000"/>
              </a:solidFill>
              <a:latin typeface="黑体" pitchFamily="49" charset="-122"/>
              <a:ea typeface="黑体" pitchFamily="49" charset="-122"/>
            </a:endParaRPr>
          </a:p>
          <a:p>
            <a:pPr marL="533400" indent="-533400">
              <a:lnSpc>
                <a:spcPct val="90000"/>
              </a:lnSpc>
            </a:pPr>
            <a:endParaRPr lang="zh-CN" altLang="en-US" sz="32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marL="533400" indent="-533400"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   按三类课程设置评教指标：理论课、实验课、体育类课程</a:t>
            </a:r>
            <a:endParaRPr lang="en-US" altLang="zh-CN" sz="32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 marL="533400" indent="-533400">
              <a:lnSpc>
                <a:spcPct val="90000"/>
              </a:lnSpc>
            </a:pPr>
            <a:endParaRPr lang="zh-CN" altLang="en-US" sz="32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 marL="533400" indent="-533400"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 （一） 客观评价 有</a:t>
            </a:r>
            <a:r>
              <a:rPr lang="en-US" altLang="zh-CN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个指标，面向教师学生调研产生。</a:t>
            </a:r>
          </a:p>
          <a:p>
            <a:pPr marL="533400" indent="-533400"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  </a:t>
            </a:r>
          </a:p>
          <a:p>
            <a:pPr marL="533400" indent="-533400">
              <a:lnSpc>
                <a:spcPct val="90000"/>
              </a:lnSpc>
            </a:pPr>
            <a:r>
              <a:rPr lang="zh-CN" altLang="en-US" sz="3200" b="1" dirty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2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 （二）主观评价 提出宝贵意见或建议。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11560" y="476672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rPr>
              <a:t>三、评教流程</a:t>
            </a:r>
          </a:p>
          <a:p>
            <a:endParaRPr lang="en-US" altLang="zh-CN" sz="3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6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、打开学生评教网址链接：</a:t>
            </a:r>
          </a:p>
          <a:p>
            <a:endParaRPr lang="zh-CN" altLang="en-US" sz="36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sz="3600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http://jwc.hunau.edu.cn/xsxk/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691680" y="404665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或进入教务处网站首页，点击学生评教模块：</a:t>
            </a:r>
          </a:p>
          <a:p>
            <a:endParaRPr lang="zh-CN" altLang="en-US" b="1" dirty="0" smtClean="0">
              <a:solidFill>
                <a:srgbClr val="0066FF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" name="图片 18438" descr="KVOPYPQF6038EOVI9I}_{Y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484784"/>
            <a:ext cx="48958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835697" y="620688"/>
            <a:ext cx="3758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C000"/>
                </a:solidFill>
                <a:ea typeface="楷体" pitchFamily="49" charset="-122"/>
              </a:rPr>
              <a:t>2</a:t>
            </a:r>
            <a:r>
              <a:rPr lang="zh-CN" altLang="en-US" sz="2800" b="1" dirty="0" smtClean="0">
                <a:solidFill>
                  <a:srgbClr val="FFC000"/>
                </a:solidFill>
                <a:ea typeface="楷体" pitchFamily="49" charset="-122"/>
              </a:rPr>
              <a:t>、点击任意登陆地址</a:t>
            </a:r>
          </a:p>
        </p:txBody>
      </p:sp>
      <p:pic>
        <p:nvPicPr>
          <p:cNvPr id="7" name="图片 30729" descr="W}~IA%GK__G]M[]MTWV$DH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268759"/>
            <a:ext cx="6120680" cy="38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32772" descr="BCLSODV%{A_B%GPQH[BCQ}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636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547664" y="548680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、点击教学质量评价</a:t>
            </a:r>
            <a:endParaRPr lang="zh-CN" altLang="en-US" sz="2800" dirty="0">
              <a:solidFill>
                <a:srgbClr val="FFC000"/>
              </a:solidFill>
            </a:endParaRPr>
          </a:p>
        </p:txBody>
      </p:sp>
      <p:pic>
        <p:nvPicPr>
          <p:cNvPr id="7" name="Picture 5" descr="C:\Users\Administrator.PC-20160831FJLU\AppData\Roaming\Tencent\Users\42876369\QQ\WinTemp\RichOle\N(}KOF~V}9K9ZWG46BKB4W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556792"/>
            <a:ext cx="67691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活力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547</Words>
  <Application>Microsoft Office PowerPoint</Application>
  <PresentationFormat>全屏显示(4:3)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Company>http:/sdwm.org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深度联盟http:/sdwm.org</dc:creator>
  <cp:lastModifiedBy>张芬</cp:lastModifiedBy>
  <cp:revision>22</cp:revision>
  <dcterms:created xsi:type="dcterms:W3CDTF">2019-12-12T02:19:51Z</dcterms:created>
  <dcterms:modified xsi:type="dcterms:W3CDTF">2020-12-21T07:23:44Z</dcterms:modified>
</cp:coreProperties>
</file>